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4" r:id="rId2"/>
    <p:sldId id="274" r:id="rId3"/>
    <p:sldId id="265" r:id="rId4"/>
    <p:sldId id="257" r:id="rId5"/>
    <p:sldId id="275" r:id="rId6"/>
    <p:sldId id="279" r:id="rId7"/>
    <p:sldId id="259" r:id="rId8"/>
    <p:sldId id="276" r:id="rId9"/>
    <p:sldId id="277" r:id="rId10"/>
    <p:sldId id="280" r:id="rId11"/>
    <p:sldId id="282" r:id="rId12"/>
    <p:sldId id="278" r:id="rId13"/>
    <p:sldId id="26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4F3B8-51AF-455A-A783-7DB85CB0CDA1}" v="1" dt="2024-09-27T06:12:55.6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882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94756-9E87-4EEF-8902-F68201AB61A9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7C00E-64F7-4F78-943F-B437464EF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4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7C00E-64F7-4F78-943F-B437464EF9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0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7C00E-64F7-4F78-943F-B437464EF9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8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7C00E-64F7-4F78-943F-B437464EF9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91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7C00E-64F7-4F78-943F-B437464EF9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2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7C00E-64F7-4F78-943F-B437464EF9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8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0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20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97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5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3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3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29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8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6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54D213-A2C4-4925-8EFD-98D0EC3B3512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561B2B-FCF9-4BFA-BA75-F77CAD2FD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6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webm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video" Target="../media/media3.webm"/><Relationship Id="rId5" Type="http://schemas.microsoft.com/office/2007/relationships/media" Target="../media/media3.webm"/><Relationship Id="rId10" Type="http://schemas.openxmlformats.org/officeDocument/2006/relationships/image" Target="../media/image17.png"/><Relationship Id="rId4" Type="http://schemas.openxmlformats.org/officeDocument/2006/relationships/video" Target="../media/media2.webm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10yp.tistory.com/entry/%EB%A8%B8%EC%8B%A0%EB%9F%AC%EB%8B%9DMachine-Learning-%ED%9B%84%EB%B0%98%EC%A0%84-%EB%AA%A8%EB%8D%B8-%EC%84%A0%ED%83%9D-%EB%B0%8F-%ED%95%99%EC%8A%B5-%EC%8B%A4%EC%8A%B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arahspace.tistory.com/entry/%EB%A8%B8%EC%8B%A0%EB%9F%AC%EB%8B%9D%EA%B3%BC-%EB%94%A5%EB%9F%AC%EB%8B%9D-%EB%8D%B0%EC%9D%B4%ED%84%B0-%ED%95%99%EC%8A%B5%EC%9D%98-%EB%91%90-%EC%96%BC%EA%B5%B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사스 휴스턴의 스카이라인">
            <a:extLst>
              <a:ext uri="{FF2B5EF4-FFF2-40B4-BE49-F238E27FC236}">
                <a16:creationId xmlns:a16="http://schemas.microsoft.com/office/drawing/2014/main" id="{1C4DB293-5A45-1FD6-DCFB-F388FEDD4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0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DFA98B-D8B9-D27E-4D18-BC46FE6F0A55}"/>
              </a:ext>
            </a:extLst>
          </p:cNvPr>
          <p:cNvSpPr/>
          <p:nvPr/>
        </p:nvSpPr>
        <p:spPr>
          <a:xfrm>
            <a:off x="-72389" y="-1"/>
            <a:ext cx="9143999" cy="6857999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100000">
                <a:srgbClr val="002060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B2BEF61-DEC2-C4DF-E88E-A8993862B0EC}"/>
              </a:ext>
            </a:extLst>
          </p:cNvPr>
          <p:cNvSpPr txBox="1">
            <a:spLocks/>
          </p:cNvSpPr>
          <p:nvPr/>
        </p:nvSpPr>
        <p:spPr>
          <a:xfrm>
            <a:off x="72390" y="3046879"/>
            <a:ext cx="8092440" cy="15917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95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위험상황 감지 시스템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52A95B7-CC6B-991B-21BB-D91BBA55BB33}"/>
              </a:ext>
            </a:extLst>
          </p:cNvPr>
          <p:cNvSpPr txBox="1">
            <a:spLocks/>
          </p:cNvSpPr>
          <p:nvPr/>
        </p:nvSpPr>
        <p:spPr>
          <a:xfrm>
            <a:off x="117423" y="3798924"/>
            <a:ext cx="8092440" cy="15917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5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225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r>
              <a:rPr lang="en-US" altLang="ko-KR" sz="225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25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박인혁</a:t>
            </a:r>
            <a:r>
              <a:rPr lang="en-US" altLang="ko-KR" sz="225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5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조명근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94CFA4E-489E-97E5-E735-B0CD1A807972}"/>
              </a:ext>
            </a:extLst>
          </p:cNvPr>
          <p:cNvSpPr txBox="1">
            <a:spLocks/>
          </p:cNvSpPr>
          <p:nvPr/>
        </p:nvSpPr>
        <p:spPr>
          <a:xfrm>
            <a:off x="72390" y="5848350"/>
            <a:ext cx="8092440" cy="15917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125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8F6789B-AC00-4A3F-B9DD-C9035F7D94ED}"/>
              </a:ext>
            </a:extLst>
          </p:cNvPr>
          <p:cNvCxnSpPr>
            <a:cxnSpLocks/>
          </p:cNvCxnSpPr>
          <p:nvPr/>
        </p:nvCxnSpPr>
        <p:spPr>
          <a:xfrm flipH="1">
            <a:off x="7545445" y="-1"/>
            <a:ext cx="1598553" cy="13551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08A263-CB1A-9A8C-E6B1-30CB03BB8626}"/>
              </a:ext>
            </a:extLst>
          </p:cNvPr>
          <p:cNvCxnSpPr/>
          <p:nvPr/>
        </p:nvCxnSpPr>
        <p:spPr>
          <a:xfrm flipH="1">
            <a:off x="7584915" y="0"/>
            <a:ext cx="934135" cy="7630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DCBD73-A41A-676E-2040-6CAF4E1CFF5F}"/>
              </a:ext>
            </a:extLst>
          </p:cNvPr>
          <p:cNvCxnSpPr/>
          <p:nvPr/>
        </p:nvCxnSpPr>
        <p:spPr>
          <a:xfrm flipH="1">
            <a:off x="8209863" y="569948"/>
            <a:ext cx="934135" cy="7630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841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BFA69B-5EBA-4B44-9698-A2CFEE44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1787465"/>
            <a:ext cx="5558642" cy="24951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5FC4F5-CAC8-441B-AD38-FB243AE0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8" y="1054135"/>
            <a:ext cx="3897930" cy="5876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574847-8D60-55FC-6B91-1E82373A459B}"/>
              </a:ext>
            </a:extLst>
          </p:cNvPr>
          <p:cNvSpPr/>
          <p:nvPr/>
        </p:nvSpPr>
        <p:spPr>
          <a:xfrm>
            <a:off x="0" y="339090"/>
            <a:ext cx="9143999" cy="569343"/>
          </a:xfrm>
          <a:prstGeom prst="rect">
            <a:avLst/>
          </a:prstGeom>
          <a:gradFill flip="none" rotWithShape="1">
            <a:gsLst>
              <a:gs pos="47000">
                <a:srgbClr val="003399"/>
              </a:gs>
              <a:gs pos="19000">
                <a:schemeClr val="accent1">
                  <a:lumMod val="20000"/>
                  <a:lumOff val="80000"/>
                </a:schemeClr>
              </a:gs>
              <a:gs pos="77000">
                <a:srgbClr val="00006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377358-D407-0D2B-27D5-AA82CA2F56FD}"/>
              </a:ext>
            </a:extLst>
          </p:cNvPr>
          <p:cNvSpPr txBox="1"/>
          <p:nvPr/>
        </p:nvSpPr>
        <p:spPr>
          <a:xfrm>
            <a:off x="0" y="404471"/>
            <a:ext cx="3971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AB457-9529-5B4C-B120-3CEFAB2ECA51}"/>
              </a:ext>
            </a:extLst>
          </p:cNvPr>
          <p:cNvSpPr txBox="1"/>
          <p:nvPr/>
        </p:nvSpPr>
        <p:spPr>
          <a:xfrm>
            <a:off x="4343400" y="1050784"/>
            <a:ext cx="4531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frame / poses / 0.1</a:t>
            </a:r>
          </a:p>
          <a:p>
            <a:r>
              <a:rPr lang="ko-KR" altLang="en-US" sz="1500" b="1" dirty="0"/>
              <a:t>함수 호출 및 프레임 정보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포즈 정보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등 전달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A82E2-2691-AD88-BAC9-7A19FCC6B795}"/>
              </a:ext>
            </a:extLst>
          </p:cNvPr>
          <p:cNvSpPr/>
          <p:nvPr/>
        </p:nvSpPr>
        <p:spPr>
          <a:xfrm>
            <a:off x="395888" y="1985207"/>
            <a:ext cx="4176112" cy="919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C5BD8E-BBE0-DB03-2C1A-8BF705E1875F}"/>
              </a:ext>
            </a:extLst>
          </p:cNvPr>
          <p:cNvSpPr txBox="1"/>
          <p:nvPr/>
        </p:nvSpPr>
        <p:spPr>
          <a:xfrm>
            <a:off x="6061125" y="2350985"/>
            <a:ext cx="2484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매개변수로 받아온 값 </a:t>
            </a:r>
            <a:endParaRPr lang="en-US" altLang="ko-KR" sz="1500" b="1" dirty="0"/>
          </a:p>
          <a:p>
            <a:r>
              <a:rPr lang="en-US" altLang="ko-KR" sz="1500" b="1" dirty="0"/>
              <a:t>&amp; </a:t>
            </a:r>
            <a:r>
              <a:rPr lang="ko-KR" altLang="en-US" sz="1500" b="1" dirty="0"/>
              <a:t>판단 플래그 초기화</a:t>
            </a:r>
            <a:endParaRPr lang="en-US" altLang="ko-KR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1FC3-A678-5D21-BA18-885C30104E22}"/>
              </a:ext>
            </a:extLst>
          </p:cNvPr>
          <p:cNvSpPr txBox="1"/>
          <p:nvPr/>
        </p:nvSpPr>
        <p:spPr>
          <a:xfrm>
            <a:off x="5872866" y="3434336"/>
            <a:ext cx="2860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인식한 관절 정보 대입 </a:t>
            </a:r>
            <a:r>
              <a:rPr lang="en-US" altLang="ko-KR" sz="1500" b="1" dirty="0"/>
              <a:t>&amp;</a:t>
            </a:r>
          </a:p>
          <a:p>
            <a:r>
              <a:rPr lang="ko-KR" altLang="en-US" sz="1500" b="1" dirty="0"/>
              <a:t>기준이 될 관절을 좌표에 그리기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338A82-5492-C669-48CE-5F3848131C10}"/>
              </a:ext>
            </a:extLst>
          </p:cNvPr>
          <p:cNvSpPr/>
          <p:nvPr/>
        </p:nvSpPr>
        <p:spPr>
          <a:xfrm>
            <a:off x="395888" y="3017985"/>
            <a:ext cx="4317306" cy="1264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2518391-B699-2FF6-D225-EDF0FBF0A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87" y="5925114"/>
            <a:ext cx="5197280" cy="8011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CFB4C1-2B88-F164-4468-3AB3CF494EC7}"/>
              </a:ext>
            </a:extLst>
          </p:cNvPr>
          <p:cNvSpPr txBox="1"/>
          <p:nvPr/>
        </p:nvSpPr>
        <p:spPr>
          <a:xfrm>
            <a:off x="5333467" y="6048669"/>
            <a:ext cx="3832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손과 어깨의 관절 정확도가 </a:t>
            </a:r>
            <a:r>
              <a:rPr lang="ko-KR" altLang="en-US" sz="1500" b="1" dirty="0" err="1"/>
              <a:t>기준값</a:t>
            </a:r>
            <a:r>
              <a:rPr lang="ko-KR" altLang="en-US" sz="1500" b="1" dirty="0"/>
              <a:t> 이상일때</a:t>
            </a:r>
            <a:endParaRPr lang="en-US" altLang="ko-KR" sz="1500" b="1" dirty="0"/>
          </a:p>
          <a:p>
            <a:r>
              <a:rPr lang="ko-KR" altLang="en-US" sz="1500" b="1" dirty="0"/>
              <a:t>좌표 정보를 대입</a:t>
            </a:r>
            <a:endParaRPr lang="en-US" altLang="ko-KR" sz="15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6CF00EB-C1D8-3816-EB18-81DFE1E8E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87" y="4343335"/>
            <a:ext cx="5494966" cy="14745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022E3-E01D-E0E1-201A-770F6AB9C4B6}"/>
              </a:ext>
            </a:extLst>
          </p:cNvPr>
          <p:cNvSpPr txBox="1"/>
          <p:nvPr/>
        </p:nvSpPr>
        <p:spPr>
          <a:xfrm>
            <a:off x="5872866" y="4919028"/>
            <a:ext cx="2860999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관절과 관절 사이에 선 그리기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416691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574847-8D60-55FC-6B91-1E82373A459B}"/>
              </a:ext>
            </a:extLst>
          </p:cNvPr>
          <p:cNvSpPr/>
          <p:nvPr/>
        </p:nvSpPr>
        <p:spPr>
          <a:xfrm>
            <a:off x="0" y="339090"/>
            <a:ext cx="9143999" cy="569343"/>
          </a:xfrm>
          <a:prstGeom prst="rect">
            <a:avLst/>
          </a:prstGeom>
          <a:gradFill flip="none" rotWithShape="1">
            <a:gsLst>
              <a:gs pos="47000">
                <a:srgbClr val="003399"/>
              </a:gs>
              <a:gs pos="19000">
                <a:schemeClr val="accent1">
                  <a:lumMod val="20000"/>
                  <a:lumOff val="80000"/>
                </a:schemeClr>
              </a:gs>
              <a:gs pos="77000">
                <a:srgbClr val="00006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377358-D407-0D2B-27D5-AA82CA2F56FD}"/>
              </a:ext>
            </a:extLst>
          </p:cNvPr>
          <p:cNvSpPr txBox="1"/>
          <p:nvPr/>
        </p:nvSpPr>
        <p:spPr>
          <a:xfrm>
            <a:off x="0" y="404471"/>
            <a:ext cx="3971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개발진행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E9D29-1C89-506C-009A-3938ACDE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0" y="3429000"/>
            <a:ext cx="4008485" cy="31686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69B4EF-CD71-4C24-CE40-2728E1B1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926" y="4651762"/>
            <a:ext cx="2857899" cy="18576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16C3A4E-5193-AFF8-3A84-44FDCCAC352A}"/>
              </a:ext>
            </a:extLst>
          </p:cNvPr>
          <p:cNvSpPr/>
          <p:nvPr/>
        </p:nvSpPr>
        <p:spPr>
          <a:xfrm>
            <a:off x="223230" y="3610535"/>
            <a:ext cx="1464376" cy="2218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988F8A7-7D29-6C48-EA27-4301B1C04112}"/>
              </a:ext>
            </a:extLst>
          </p:cNvPr>
          <p:cNvCxnSpPr>
            <a:cxnSpLocks/>
          </p:cNvCxnSpPr>
          <p:nvPr/>
        </p:nvCxnSpPr>
        <p:spPr>
          <a:xfrm flipV="1">
            <a:off x="3294529" y="4861112"/>
            <a:ext cx="2238936" cy="4312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D0EF0808-9386-DF56-BF4D-8F519D0F3163}"/>
              </a:ext>
            </a:extLst>
          </p:cNvPr>
          <p:cNvSpPr/>
          <p:nvPr/>
        </p:nvSpPr>
        <p:spPr>
          <a:xfrm>
            <a:off x="3034093" y="3708026"/>
            <a:ext cx="260436" cy="1879227"/>
          </a:xfrm>
          <a:prstGeom prst="rightBrace">
            <a:avLst>
              <a:gd name="adj1" fmla="val 8333"/>
              <a:gd name="adj2" fmla="val 8434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9D5B1-7EA2-9464-6FEE-04B1F3F3A447}"/>
              </a:ext>
            </a:extLst>
          </p:cNvPr>
          <p:cNvSpPr txBox="1"/>
          <p:nvPr/>
        </p:nvSpPr>
        <p:spPr>
          <a:xfrm>
            <a:off x="1475545" y="1957781"/>
            <a:ext cx="3032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왼손 </a:t>
            </a:r>
            <a:r>
              <a:rPr lang="en-US" altLang="ko-KR" sz="1500" b="1" dirty="0">
                <a:solidFill>
                  <a:srgbClr val="FF0000"/>
                </a:solidFill>
              </a:rPr>
              <a:t>9</a:t>
            </a:r>
            <a:r>
              <a:rPr lang="ko-KR" altLang="en-US" sz="1500" b="1" dirty="0">
                <a:solidFill>
                  <a:srgbClr val="FF0000"/>
                </a:solidFill>
              </a:rPr>
              <a:t>번 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vs </a:t>
            </a:r>
            <a:r>
              <a:rPr lang="ko-KR" altLang="en-US" sz="1500" b="1" dirty="0">
                <a:solidFill>
                  <a:srgbClr val="FF0000"/>
                </a:solidFill>
              </a:rPr>
              <a:t>왼쪽 어깨 </a:t>
            </a:r>
            <a:r>
              <a:rPr lang="en-US" altLang="ko-KR" sz="1500" b="1" dirty="0">
                <a:solidFill>
                  <a:srgbClr val="FF0000"/>
                </a:solidFill>
              </a:rPr>
              <a:t>5</a:t>
            </a:r>
            <a:r>
              <a:rPr lang="ko-KR" altLang="en-US" sz="1500" b="1" dirty="0">
                <a:solidFill>
                  <a:srgbClr val="FF0000"/>
                </a:solidFill>
              </a:rPr>
              <a:t>번</a:t>
            </a:r>
            <a:endParaRPr lang="en-US" altLang="ko-KR" sz="1500" b="1" dirty="0">
              <a:solidFill>
                <a:srgbClr val="FF0000"/>
              </a:solidFill>
            </a:endParaRPr>
          </a:p>
          <a:p>
            <a:r>
              <a:rPr lang="ko-KR" altLang="en-US" sz="1500" b="1" dirty="0">
                <a:solidFill>
                  <a:srgbClr val="FF0000"/>
                </a:solidFill>
              </a:rPr>
              <a:t>오른손 </a:t>
            </a:r>
            <a:r>
              <a:rPr lang="en-US" altLang="ko-KR" sz="1500" b="1" dirty="0">
                <a:solidFill>
                  <a:srgbClr val="FF0000"/>
                </a:solidFill>
              </a:rPr>
              <a:t>10</a:t>
            </a:r>
            <a:r>
              <a:rPr lang="ko-KR" altLang="en-US" sz="1500" b="1" dirty="0">
                <a:solidFill>
                  <a:srgbClr val="FF0000"/>
                </a:solidFill>
              </a:rPr>
              <a:t>번 </a:t>
            </a:r>
            <a:r>
              <a:rPr lang="en-US" altLang="ko-KR" sz="1500" b="1" dirty="0"/>
              <a:t>vs </a:t>
            </a:r>
            <a:r>
              <a:rPr lang="ko-KR" altLang="en-US" sz="1500" b="1" dirty="0">
                <a:solidFill>
                  <a:srgbClr val="FF0000"/>
                </a:solidFill>
              </a:rPr>
              <a:t>오른쪽 어깨 </a:t>
            </a:r>
            <a:r>
              <a:rPr lang="en-US" altLang="ko-KR" sz="1500" b="1" dirty="0">
                <a:solidFill>
                  <a:srgbClr val="FF0000"/>
                </a:solidFill>
              </a:rPr>
              <a:t>6</a:t>
            </a:r>
            <a:r>
              <a:rPr lang="ko-KR" altLang="en-US" sz="1500" b="1" dirty="0">
                <a:solidFill>
                  <a:srgbClr val="FF0000"/>
                </a:solidFill>
              </a:rPr>
              <a:t>번</a:t>
            </a:r>
            <a:endParaRPr lang="en-US" altLang="ko-KR" sz="1500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500" b="1" dirty="0"/>
              <a:t>손 위치가 더 높을 경우</a:t>
            </a:r>
            <a:endParaRPr lang="en-US" altLang="ko-KR" sz="1500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500" b="1" dirty="0"/>
              <a:t>플래그 </a:t>
            </a:r>
            <a:r>
              <a:rPr lang="en-US" altLang="ko-KR" sz="1500" b="1" dirty="0"/>
              <a:t>True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A67832-EBED-309B-5807-0B0D5BEC1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30" y="1083924"/>
            <a:ext cx="6710656" cy="78483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099736-B71C-E378-5CA1-98EF43F802FC}"/>
              </a:ext>
            </a:extLst>
          </p:cNvPr>
          <p:cNvSpPr/>
          <p:nvPr/>
        </p:nvSpPr>
        <p:spPr>
          <a:xfrm>
            <a:off x="4354970" y="1053881"/>
            <a:ext cx="2578916" cy="729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AFDA64-767A-C1FE-6E3B-4C688CDF67AC}"/>
              </a:ext>
            </a:extLst>
          </p:cNvPr>
          <p:cNvSpPr/>
          <p:nvPr/>
        </p:nvSpPr>
        <p:spPr>
          <a:xfrm>
            <a:off x="1796226" y="2647162"/>
            <a:ext cx="1104708" cy="306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202B4D-FDAD-6DB6-C337-BF3E67074156}"/>
              </a:ext>
            </a:extLst>
          </p:cNvPr>
          <p:cNvSpPr/>
          <p:nvPr/>
        </p:nvSpPr>
        <p:spPr>
          <a:xfrm>
            <a:off x="472716" y="1642489"/>
            <a:ext cx="1493648" cy="226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52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1DD093-B3AA-0A04-463E-A943CF192E29}"/>
              </a:ext>
            </a:extLst>
          </p:cNvPr>
          <p:cNvSpPr/>
          <p:nvPr/>
        </p:nvSpPr>
        <p:spPr>
          <a:xfrm>
            <a:off x="0" y="339090"/>
            <a:ext cx="9144000" cy="569343"/>
          </a:xfrm>
          <a:prstGeom prst="rect">
            <a:avLst/>
          </a:prstGeom>
          <a:gradFill flip="none" rotWithShape="1">
            <a:gsLst>
              <a:gs pos="16000">
                <a:srgbClr val="E6D5F7"/>
              </a:gs>
              <a:gs pos="0">
                <a:schemeClr val="bg1">
                  <a:lumMod val="95000"/>
                </a:schemeClr>
              </a:gs>
              <a:gs pos="61000">
                <a:srgbClr val="7030A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C124-B5F4-11D4-291E-420AFF102A41}"/>
              </a:ext>
            </a:extLst>
          </p:cNvPr>
          <p:cNvSpPr txBox="1"/>
          <p:nvPr/>
        </p:nvSpPr>
        <p:spPr>
          <a:xfrm>
            <a:off x="0" y="404471"/>
            <a:ext cx="3971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및 결과</a:t>
            </a:r>
          </a:p>
        </p:txBody>
      </p:sp>
      <p:pic>
        <p:nvPicPr>
          <p:cNvPr id="2" name="demo2">
            <a:hlinkClick r:id="" action="ppaction://media"/>
            <a:extLst>
              <a:ext uri="{FF2B5EF4-FFF2-40B4-BE49-F238E27FC236}">
                <a16:creationId xmlns:a16="http://schemas.microsoft.com/office/drawing/2014/main" id="{FC527C71-86B8-6F9D-5856-AA04BAEEA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3763" y="4752380"/>
            <a:ext cx="2366449" cy="1713238"/>
          </a:xfrm>
          <a:prstGeom prst="rect">
            <a:avLst/>
          </a:prstGeom>
        </p:spPr>
      </p:pic>
      <p:pic>
        <p:nvPicPr>
          <p:cNvPr id="4" name="demo3">
            <a:hlinkClick r:id="" action="ppaction://media"/>
            <a:extLst>
              <a:ext uri="{FF2B5EF4-FFF2-40B4-BE49-F238E27FC236}">
                <a16:creationId xmlns:a16="http://schemas.microsoft.com/office/drawing/2014/main" id="{73556CF7-FAE1-CEBA-6EC7-04A78DAB6E2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3763" y="2916676"/>
            <a:ext cx="2366449" cy="1546388"/>
          </a:xfrm>
          <a:prstGeom prst="rect">
            <a:avLst/>
          </a:prstGeom>
        </p:spPr>
      </p:pic>
      <p:pic>
        <p:nvPicPr>
          <p:cNvPr id="3" name="demo1">
            <a:hlinkClick r:id="" action="ppaction://media"/>
            <a:extLst>
              <a:ext uri="{FF2B5EF4-FFF2-40B4-BE49-F238E27FC236}">
                <a16:creationId xmlns:a16="http://schemas.microsoft.com/office/drawing/2014/main" id="{42FAC6AF-9B67-4118-8E23-D139A6F9A4B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3763" y="946509"/>
            <a:ext cx="2366449" cy="1546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DE15B-EF13-EB57-EF22-23274D47434A}"/>
              </a:ext>
            </a:extLst>
          </p:cNvPr>
          <p:cNvSpPr txBox="1"/>
          <p:nvPr/>
        </p:nvSpPr>
        <p:spPr>
          <a:xfrm>
            <a:off x="3091943" y="1524520"/>
            <a:ext cx="39105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가만히 있거나 </a:t>
            </a:r>
            <a:endParaRPr lang="en-US" altLang="ko-KR" sz="13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3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움직임이 적은 상황</a:t>
            </a:r>
            <a:endParaRPr lang="en-US" altLang="ko-KR" sz="13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F5AAB-B879-4299-405D-3F0BF675F0F9}"/>
              </a:ext>
            </a:extLst>
          </p:cNvPr>
          <p:cNvSpPr txBox="1"/>
          <p:nvPr/>
        </p:nvSpPr>
        <p:spPr>
          <a:xfrm>
            <a:off x="3091943" y="3543676"/>
            <a:ext cx="39105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팔을 올리며 위협하는 상황</a:t>
            </a:r>
            <a:endParaRPr lang="en-US" altLang="ko-KR" sz="13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3BAFD-1A78-017A-B0A5-CE055D04EB78}"/>
              </a:ext>
            </a:extLst>
          </p:cNvPr>
          <p:cNvSpPr txBox="1"/>
          <p:nvPr/>
        </p:nvSpPr>
        <p:spPr>
          <a:xfrm>
            <a:off x="3091943" y="5362777"/>
            <a:ext cx="39105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움직임이 빠르게 포착되는</a:t>
            </a:r>
            <a:endParaRPr lang="en-US" altLang="ko-KR" sz="13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3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긴급한 상황</a:t>
            </a:r>
            <a:endParaRPr lang="en-US" altLang="ko-KR" sz="13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3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3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1DD093-B3AA-0A04-463E-A943CF192E29}"/>
              </a:ext>
            </a:extLst>
          </p:cNvPr>
          <p:cNvSpPr/>
          <p:nvPr/>
        </p:nvSpPr>
        <p:spPr>
          <a:xfrm>
            <a:off x="0" y="339090"/>
            <a:ext cx="9144000" cy="569343"/>
          </a:xfrm>
          <a:prstGeom prst="rect">
            <a:avLst/>
          </a:prstGeom>
          <a:gradFill flip="none" rotWithShape="1">
            <a:gsLst>
              <a:gs pos="16000">
                <a:srgbClr val="E6D5F7"/>
              </a:gs>
              <a:gs pos="0">
                <a:schemeClr val="bg1">
                  <a:lumMod val="95000"/>
                </a:schemeClr>
              </a:gs>
              <a:gs pos="61000">
                <a:srgbClr val="7030A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C124-B5F4-11D4-291E-420AFF102A41}"/>
              </a:ext>
            </a:extLst>
          </p:cNvPr>
          <p:cNvSpPr txBox="1"/>
          <p:nvPr/>
        </p:nvSpPr>
        <p:spPr>
          <a:xfrm>
            <a:off x="0" y="404471"/>
            <a:ext cx="3971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B64D617-6A36-9196-0882-5818C96DE0D9}"/>
              </a:ext>
            </a:extLst>
          </p:cNvPr>
          <p:cNvSpPr/>
          <p:nvPr/>
        </p:nvSpPr>
        <p:spPr>
          <a:xfrm>
            <a:off x="868681" y="3691636"/>
            <a:ext cx="7406638" cy="24680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자연 재해 대응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FCA709-1144-659D-ECC7-DFC3DA7DA319}"/>
              </a:ext>
            </a:extLst>
          </p:cNvPr>
          <p:cNvSpPr txBox="1"/>
          <p:nvPr/>
        </p:nvSpPr>
        <p:spPr>
          <a:xfrm>
            <a:off x="1071881" y="3782728"/>
            <a:ext cx="6797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 </a:t>
            </a:r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- </a:t>
            </a:r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단순히 </a:t>
            </a:r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'</a:t>
            </a:r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포즈</a:t>
            </a:r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'</a:t>
            </a:r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만을 잡아내기 때문에 의도와는 상관없는 </a:t>
            </a:r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'</a:t>
            </a:r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액션</a:t>
            </a:r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'</a:t>
            </a:r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에도 </a:t>
            </a:r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Warning</a:t>
            </a:r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을 표시하는 상황 발생하였음</a:t>
            </a:r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.</a:t>
            </a:r>
          </a:p>
          <a:p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 (</a:t>
            </a:r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예를 들어</a:t>
            </a:r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, </a:t>
            </a:r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전화를 받기 위해 손을 올린다거나 기지개를 켜거나 단순 제스쳐를 위해 손을 올리는 등의 상황</a:t>
            </a:r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)</a:t>
            </a:r>
          </a:p>
          <a:p>
            <a:endParaRPr lang="en-US" altLang="ko-KR">
              <a:latin typeface="맑은 고딕 bold" panose="020B0803020000020004" pitchFamily="50" charset="-127"/>
              <a:ea typeface="맑은 고딕 bold" panose="020B0803020000020004" pitchFamily="50" charset="-127"/>
            </a:endParaRPr>
          </a:p>
          <a:p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 - </a:t>
            </a:r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이를 위해서는 </a:t>
            </a:r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pose estimation</a:t>
            </a:r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이 아닌 </a:t>
            </a:r>
            <a:r>
              <a:rPr lang="en-US" altLang="ko-KR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action recognition</a:t>
            </a:r>
            <a:r>
              <a:rPr lang="ko-KR" altLang="en-US">
                <a:latin typeface="맑은 고딕 bold" panose="020B0803020000020004" pitchFamily="50" charset="-127"/>
                <a:ea typeface="맑은 고딕 bold" panose="020B0803020000020004" pitchFamily="50" charset="-127"/>
              </a:rPr>
              <a:t>으로 방향을 잡아 구현하는것이 더 적절할 수 있음</a:t>
            </a:r>
          </a:p>
        </p:txBody>
      </p:sp>
      <p:pic>
        <p:nvPicPr>
          <p:cNvPr id="4" name="그림 3" descr="컴퓨터, 텍스트, 의류, 만화 영화이(가) 표시된 사진&#10;&#10;자동 생성된 설명">
            <a:extLst>
              <a:ext uri="{FF2B5EF4-FFF2-40B4-BE49-F238E27FC236}">
                <a16:creationId xmlns:a16="http://schemas.microsoft.com/office/drawing/2014/main" id="{F58C0758-7806-8A85-B0C8-92DF31326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43496" y="1190927"/>
            <a:ext cx="2155028" cy="2155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FC891-A6CA-2201-7FDB-799F27A8712C}"/>
              </a:ext>
            </a:extLst>
          </p:cNvPr>
          <p:cNvSpPr txBox="1"/>
          <p:nvPr/>
        </p:nvSpPr>
        <p:spPr>
          <a:xfrm>
            <a:off x="2743197" y="17162112"/>
            <a:ext cx="15778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3" tooltip="https://10yp.tistory.com/entry/%EB%A8%B8%EC%8B%A0%EB%9F%AC%EB%8B%9DMachine-Learning-%ED%9B%84%EB%B0%98%EC%A0%84-%EB%AA%A8%EB%8D%B8-%EC%84%A0%ED%83%9D-%EB%B0%8F-%ED%95%99%EC%8A%B5-%EC%8B%A4%EC%8A%B5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4" tooltip="https://creativecommons.org/licenses/by/3.0/"/>
              </a:rPr>
              <a:t>CC BY</a:t>
            </a:r>
            <a:r>
              <a:rPr lang="ko-KR" altLang="en-US" sz="900"/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213030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사스 휴스턴의 스카이라인">
            <a:extLst>
              <a:ext uri="{FF2B5EF4-FFF2-40B4-BE49-F238E27FC236}">
                <a16:creationId xmlns:a16="http://schemas.microsoft.com/office/drawing/2014/main" id="{A334CB18-1D26-43FE-C8A3-DD46ECBB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102099-0A14-73DC-2A3D-FFFB3FC22D57}"/>
              </a:ext>
            </a:extLst>
          </p:cNvPr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gradFill flip="none" rotWithShape="1">
            <a:gsLst>
              <a:gs pos="18000">
                <a:srgbClr val="002060">
                  <a:alpha val="80000"/>
                </a:srgbClr>
              </a:gs>
              <a:gs pos="61000">
                <a:schemeClr val="tx2">
                  <a:lumMod val="10000"/>
                  <a:lumOff val="90000"/>
                  <a:alpha val="80000"/>
                </a:schemeClr>
              </a:gs>
              <a:gs pos="95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49D7B-C4CA-745F-7D2B-0FCF5F5AB381}"/>
              </a:ext>
            </a:extLst>
          </p:cNvPr>
          <p:cNvSpPr txBox="1"/>
          <p:nvPr/>
        </p:nvSpPr>
        <p:spPr>
          <a:xfrm>
            <a:off x="157017" y="777044"/>
            <a:ext cx="4110059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>
                <a:ln>
                  <a:solidFill>
                    <a:srgbClr val="007EEB"/>
                  </a:solidFill>
                </a:ln>
                <a:solidFill>
                  <a:srgbClr val="00B0F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 및 소개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B5F12-461D-A58B-A23D-EE9FBC9E8B42}"/>
              </a:ext>
            </a:extLst>
          </p:cNvPr>
          <p:cNvSpPr txBox="1"/>
          <p:nvPr/>
        </p:nvSpPr>
        <p:spPr>
          <a:xfrm>
            <a:off x="63500" y="105288"/>
            <a:ext cx="3147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002060"/>
                </a:solidFill>
                <a:latin typeface="+mj-ea"/>
                <a:ea typeface="+mj-ea"/>
              </a:rPr>
              <a:t>Contents</a:t>
            </a:r>
            <a:endParaRPr lang="ko-KR" altLang="en-US" sz="4000" b="1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F643B-FBEA-E4BE-C15E-EED7CB248B93}"/>
              </a:ext>
            </a:extLst>
          </p:cNvPr>
          <p:cNvSpPr txBox="1"/>
          <p:nvPr/>
        </p:nvSpPr>
        <p:spPr>
          <a:xfrm>
            <a:off x="150069" y="1590218"/>
            <a:ext cx="4110059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>
                <a:ln>
                  <a:solidFill>
                    <a:srgbClr val="007EEB"/>
                  </a:solidFill>
                </a:ln>
                <a:solidFill>
                  <a:srgbClr val="00B0F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문제 정의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DFF35-3B33-A923-15C3-4DD4C20D9C74}"/>
              </a:ext>
            </a:extLst>
          </p:cNvPr>
          <p:cNvSpPr txBox="1"/>
          <p:nvPr/>
        </p:nvSpPr>
        <p:spPr>
          <a:xfrm>
            <a:off x="157013" y="2471729"/>
            <a:ext cx="4110059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>
                <a:ln>
                  <a:solidFill>
                    <a:srgbClr val="007EEB"/>
                  </a:solidFill>
                </a:ln>
                <a:solidFill>
                  <a:srgbClr val="00B0F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03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A94E1-8AC4-63C1-E7E5-9CB1D8C326B7}"/>
              </a:ext>
            </a:extLst>
          </p:cNvPr>
          <p:cNvSpPr txBox="1"/>
          <p:nvPr/>
        </p:nvSpPr>
        <p:spPr>
          <a:xfrm>
            <a:off x="185349" y="4935815"/>
            <a:ext cx="4695092" cy="663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n>
                  <a:solidFill>
                    <a:srgbClr val="007EEB"/>
                  </a:solidFill>
                </a:ln>
                <a:solidFill>
                  <a:srgbClr val="00B0F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06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시연 및 결과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18556-CC50-867E-D6A5-E7DFB05C7219}"/>
              </a:ext>
            </a:extLst>
          </p:cNvPr>
          <p:cNvSpPr txBox="1"/>
          <p:nvPr/>
        </p:nvSpPr>
        <p:spPr>
          <a:xfrm>
            <a:off x="157013" y="4081522"/>
            <a:ext cx="4110059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>
                <a:ln>
                  <a:solidFill>
                    <a:srgbClr val="007EEB"/>
                  </a:solidFill>
                </a:ln>
                <a:solidFill>
                  <a:srgbClr val="00B0F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개발 진행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746C1-FF2C-557B-2874-9B9E7B884979}"/>
              </a:ext>
            </a:extLst>
          </p:cNvPr>
          <p:cNvSpPr txBox="1"/>
          <p:nvPr/>
        </p:nvSpPr>
        <p:spPr>
          <a:xfrm>
            <a:off x="157013" y="3293091"/>
            <a:ext cx="4110059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>
                <a:ln>
                  <a:solidFill>
                    <a:srgbClr val="007EEB"/>
                  </a:solidFill>
                </a:ln>
                <a:solidFill>
                  <a:srgbClr val="00B0F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D3A1A-2E2D-D77C-FE3B-BADC51B68607}"/>
              </a:ext>
            </a:extLst>
          </p:cNvPr>
          <p:cNvSpPr txBox="1"/>
          <p:nvPr/>
        </p:nvSpPr>
        <p:spPr>
          <a:xfrm>
            <a:off x="185349" y="5749327"/>
            <a:ext cx="4695092" cy="663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ln>
                  <a:solidFill>
                    <a:srgbClr val="007EEB"/>
                  </a:solidFill>
                </a:ln>
                <a:solidFill>
                  <a:srgbClr val="00B0F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07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고찰</a:t>
            </a:r>
            <a:endParaRPr lang="en-US" altLang="ko-KR" sz="2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64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2A7BA8-A357-1015-3D84-A935F7E70109}"/>
              </a:ext>
            </a:extLst>
          </p:cNvPr>
          <p:cNvSpPr/>
          <p:nvPr/>
        </p:nvSpPr>
        <p:spPr>
          <a:xfrm>
            <a:off x="0" y="339090"/>
            <a:ext cx="9144000" cy="569344"/>
          </a:xfrm>
          <a:prstGeom prst="rect">
            <a:avLst/>
          </a:prstGeom>
          <a:gradFill flip="none" rotWithShape="1">
            <a:gsLst>
              <a:gs pos="48000">
                <a:srgbClr val="7BD4F6"/>
              </a:gs>
              <a:gs pos="19000">
                <a:schemeClr val="accent1">
                  <a:lumMod val="5000"/>
                  <a:lumOff val="95000"/>
                </a:schemeClr>
              </a:gs>
              <a:gs pos="77000">
                <a:srgbClr val="00B0F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52827-9F88-BE45-B4B1-8C1F4B48D099}"/>
              </a:ext>
            </a:extLst>
          </p:cNvPr>
          <p:cNvSpPr txBox="1"/>
          <p:nvPr/>
        </p:nvSpPr>
        <p:spPr>
          <a:xfrm>
            <a:off x="0" y="404471"/>
            <a:ext cx="3971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 및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4CF63-92AA-3753-672A-5378B9A19AEC}"/>
              </a:ext>
            </a:extLst>
          </p:cNvPr>
          <p:cNvSpPr txBox="1"/>
          <p:nvPr/>
        </p:nvSpPr>
        <p:spPr>
          <a:xfrm>
            <a:off x="4523740" y="1420758"/>
            <a:ext cx="4620260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1, </a:t>
            </a:r>
            <a:r>
              <a:rPr lang="ko-KR" altLang="en-US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</a:t>
            </a:r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실시간으로 사람의 포즈</a:t>
            </a:r>
            <a:r>
              <a:rPr lang="en-US" altLang="ko-KR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관절 위치</a:t>
            </a:r>
            <a:r>
              <a:rPr lang="en-US" altLang="ko-KR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추정하고</a:t>
            </a:r>
            <a:r>
              <a:rPr lang="en-US" altLang="ko-KR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ko-KR" altLang="en-US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위험한 움직임을 탐지하여 경고를 발송하는 시스템</a:t>
            </a:r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사용된 기술</a:t>
            </a:r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OPENVINO</a:t>
            </a:r>
          </a:p>
          <a:p>
            <a:pPr marL="285750" indent="-285750">
              <a:buFontTx/>
              <a:buChar char="-"/>
            </a:pPr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Human Pose Estmation</a:t>
            </a:r>
            <a:r>
              <a:rPr lang="ko-KR" altLang="en-US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OpenPose </a:t>
            </a:r>
            <a:r>
              <a:rPr lang="ko-KR" altLang="en-US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</a:t>
            </a:r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endParaRPr lang="en-US" altLang="ko-KR" sz="1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 descr="원, 그래픽, 다채로움, 마조렐 블루이(가) 표시된 사진&#10;&#10;자동 생성된 설명">
            <a:extLst>
              <a:ext uri="{FF2B5EF4-FFF2-40B4-BE49-F238E27FC236}">
                <a16:creationId xmlns:a16="http://schemas.microsoft.com/office/drawing/2014/main" id="{DB8EADF5-2356-2405-D74F-8812EDD9B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796" y="1507787"/>
            <a:ext cx="3579779" cy="3579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B1B16-828B-B4F0-6D0F-BFDB07263679}"/>
              </a:ext>
            </a:extLst>
          </p:cNvPr>
          <p:cNvSpPr txBox="1"/>
          <p:nvPr/>
        </p:nvSpPr>
        <p:spPr>
          <a:xfrm>
            <a:off x="1143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3" tooltip="https://sarahspace.tistory.com/entry/%EB%A8%B8%EC%8B%A0%EB%9F%AC%EB%8B%9D%EA%B3%BC-%EB%94%A5%EB%9F%AC%EB%8B%9D-%EB%8D%B0%EC%9D%B4%ED%84%B0-%ED%95%99%EC%8A%B5%EC%9D%98-%EB%91%90-%EC%96%BC%EA%B5%B4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4" tooltip="https://creativecommons.org/licenses/by-nc-nd/3.0/"/>
              </a:rPr>
              <a:t>CC BY-NC-ND</a:t>
            </a:r>
            <a:r>
              <a:rPr lang="ko-KR" altLang="en-US" sz="900"/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418280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4F6E82-111C-BFEE-C5D6-1DB799F26771}"/>
              </a:ext>
            </a:extLst>
          </p:cNvPr>
          <p:cNvSpPr/>
          <p:nvPr/>
        </p:nvSpPr>
        <p:spPr>
          <a:xfrm>
            <a:off x="546575" y="2578441"/>
            <a:ext cx="7760846" cy="33498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0" cap="rnd">
            <a:solidFill>
              <a:schemeClr val="bg1">
                <a:lumMod val="95000"/>
              </a:schemeClr>
            </a:solidFill>
            <a:round/>
          </a:ln>
          <a:effectLst>
            <a:outerShdw blurRad="50800" dist="50800" dir="5400000" algn="ctr" rotWithShape="0">
              <a:schemeClr val="bg2"/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E12A7C-2BD6-6F00-637C-53EA299F9411}"/>
              </a:ext>
            </a:extLst>
          </p:cNvPr>
          <p:cNvSpPr/>
          <p:nvPr/>
        </p:nvSpPr>
        <p:spPr>
          <a:xfrm>
            <a:off x="0" y="339090"/>
            <a:ext cx="9144000" cy="569344"/>
          </a:xfrm>
          <a:prstGeom prst="rect">
            <a:avLst/>
          </a:prstGeom>
          <a:gradFill flip="none" rotWithShape="1">
            <a:gsLst>
              <a:gs pos="48000">
                <a:srgbClr val="7BD4F6"/>
              </a:gs>
              <a:gs pos="19000">
                <a:schemeClr val="accent1">
                  <a:lumMod val="5000"/>
                  <a:lumOff val="95000"/>
                </a:schemeClr>
              </a:gs>
              <a:gs pos="77000">
                <a:srgbClr val="00B0F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6419F-261C-AC65-3ADC-11A7BAEDBB20}"/>
              </a:ext>
            </a:extLst>
          </p:cNvPr>
          <p:cNvSpPr txBox="1"/>
          <p:nvPr/>
        </p:nvSpPr>
        <p:spPr>
          <a:xfrm>
            <a:off x="0" y="404471"/>
            <a:ext cx="3971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B6F7D-09A3-9CB1-B6B8-C236D83688CA}"/>
              </a:ext>
            </a:extLst>
          </p:cNvPr>
          <p:cNvSpPr txBox="1"/>
          <p:nvPr/>
        </p:nvSpPr>
        <p:spPr>
          <a:xfrm>
            <a:off x="1850783" y="1359849"/>
            <a:ext cx="55147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인적 드문 위험한 지역의 순찰의 필요성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B467E-6CC4-B34D-4591-F62BAF235819}"/>
              </a:ext>
            </a:extLst>
          </p:cNvPr>
          <p:cNvSpPr txBox="1"/>
          <p:nvPr/>
        </p:nvSpPr>
        <p:spPr>
          <a:xfrm>
            <a:off x="387254" y="2695940"/>
            <a:ext cx="8321131" cy="303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25"/>
          </a:p>
          <a:p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보안 및 경고 시스템이 부족한 환경에서 사람이 위험한 동작을 </a:t>
            </a:r>
            <a:endParaRPr lang="en-US" altLang="ko-KR" sz="20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취할 경우 이를 즉각적으로 탐지하고 경고를 발송하는 기술이 필요합니다</a:t>
            </a:r>
            <a:r>
              <a:rPr lang="en-US" altLang="ko-KR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20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현존하는 </a:t>
            </a:r>
            <a:r>
              <a:rPr lang="en-US" altLang="ko-KR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CCTV</a:t>
            </a:r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보안 시스템은 사람이 비디오를 실시간으로 모니터링</a:t>
            </a:r>
            <a:endParaRPr lang="en-US" altLang="ko-KR" sz="20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해야하는 한계가 있으며</a:t>
            </a:r>
            <a:r>
              <a:rPr lang="en-US" altLang="ko-KR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위험한 상황이 발생하더라도 즉각적인 경고나</a:t>
            </a:r>
            <a:endParaRPr lang="en-US" altLang="ko-KR" sz="20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대응이 어려울 수 있습니다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6338DE1-B441-0CA0-BBD1-963F7320C070}"/>
              </a:ext>
            </a:extLst>
          </p:cNvPr>
          <p:cNvCxnSpPr/>
          <p:nvPr/>
        </p:nvCxnSpPr>
        <p:spPr>
          <a:xfrm>
            <a:off x="1947212" y="1920898"/>
            <a:ext cx="53219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4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2A7BA8-A357-1015-3D84-A935F7E70109}"/>
              </a:ext>
            </a:extLst>
          </p:cNvPr>
          <p:cNvSpPr/>
          <p:nvPr/>
        </p:nvSpPr>
        <p:spPr>
          <a:xfrm>
            <a:off x="0" y="339090"/>
            <a:ext cx="9144000" cy="569344"/>
          </a:xfrm>
          <a:prstGeom prst="rect">
            <a:avLst/>
          </a:prstGeom>
          <a:gradFill flip="none" rotWithShape="1">
            <a:gsLst>
              <a:gs pos="48000">
                <a:srgbClr val="7BD4F6"/>
              </a:gs>
              <a:gs pos="19000">
                <a:schemeClr val="accent1">
                  <a:lumMod val="5000"/>
                  <a:lumOff val="95000"/>
                </a:schemeClr>
              </a:gs>
              <a:gs pos="77000">
                <a:srgbClr val="00B0F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52827-9F88-BE45-B4B1-8C1F4B48D099}"/>
              </a:ext>
            </a:extLst>
          </p:cNvPr>
          <p:cNvSpPr txBox="1"/>
          <p:nvPr/>
        </p:nvSpPr>
        <p:spPr>
          <a:xfrm>
            <a:off x="0" y="404471"/>
            <a:ext cx="3971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목표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9FC83F-E898-89EF-C517-83AC89D49656}"/>
              </a:ext>
            </a:extLst>
          </p:cNvPr>
          <p:cNvSpPr/>
          <p:nvPr/>
        </p:nvSpPr>
        <p:spPr>
          <a:xfrm>
            <a:off x="480915" y="5030272"/>
            <a:ext cx="3491010" cy="38498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0" cap="rnd">
            <a:solidFill>
              <a:schemeClr val="bg1">
                <a:lumMod val="95000"/>
              </a:schemeClr>
            </a:solidFill>
            <a:round/>
          </a:ln>
          <a:effectLst>
            <a:outerShdw blurRad="50800" dist="50800" dir="5400000" algn="ctr" rotWithShape="0">
              <a:schemeClr val="bg2"/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E438C-7A0E-FA68-12E3-0C6E388A4A8B}"/>
              </a:ext>
            </a:extLst>
          </p:cNvPr>
          <p:cNvSpPr txBox="1"/>
          <p:nvPr/>
        </p:nvSpPr>
        <p:spPr>
          <a:xfrm>
            <a:off x="432635" y="4891197"/>
            <a:ext cx="3245887" cy="69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 </a:t>
            </a:r>
            <a:r>
              <a:rPr lang="en-US" altLang="ko-KR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  <a:p>
            <a:endParaRPr lang="en-US" altLang="ko-KR" sz="1125"/>
          </a:p>
          <a:p>
            <a:r>
              <a:rPr lang="ko-KR" altLang="en-US" sz="15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보안 및 감시 시스템 자동화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52F3A-6B0B-C511-5D5A-59A484C68392}"/>
              </a:ext>
            </a:extLst>
          </p:cNvPr>
          <p:cNvSpPr txBox="1"/>
          <p:nvPr/>
        </p:nvSpPr>
        <p:spPr>
          <a:xfrm>
            <a:off x="4382575" y="4820620"/>
            <a:ext cx="480445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3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위험상황을 스스로 판단하여 사람의 실시간 감시없이</a:t>
            </a:r>
            <a:endParaRPr lang="en-US" altLang="ko-KR" sz="13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 상황을 영상에 출력해주는 시스템</a:t>
            </a:r>
            <a:endParaRPr lang="en-US" altLang="ko-KR" sz="13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C38606-EA28-3221-3465-9CB0981F3C29}"/>
              </a:ext>
            </a:extLst>
          </p:cNvPr>
          <p:cNvSpPr/>
          <p:nvPr/>
        </p:nvSpPr>
        <p:spPr>
          <a:xfrm>
            <a:off x="480915" y="1988888"/>
            <a:ext cx="3491010" cy="2293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0" cap="rnd">
            <a:solidFill>
              <a:schemeClr val="bg1">
                <a:lumMod val="95000"/>
              </a:schemeClr>
            </a:solidFill>
            <a:round/>
          </a:ln>
          <a:effectLst>
            <a:outerShdw blurRad="50800" dist="50800" dir="5400000" algn="ctr" rotWithShape="0">
              <a:schemeClr val="bg2"/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6714FC-B8D1-DFFB-95B8-F3DE77FD8749}"/>
              </a:ext>
            </a:extLst>
          </p:cNvPr>
          <p:cNvSpPr txBox="1"/>
          <p:nvPr/>
        </p:nvSpPr>
        <p:spPr>
          <a:xfrm>
            <a:off x="432635" y="1723485"/>
            <a:ext cx="4139365" cy="69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 </a:t>
            </a:r>
            <a:r>
              <a:rPr lang="en-US" altLang="ko-KR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  <a:p>
            <a:endParaRPr lang="en-US" altLang="ko-KR" sz="1125"/>
          </a:p>
          <a:p>
            <a:r>
              <a:rPr lang="ko-KR" altLang="en-US" sz="15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탐지</a:t>
            </a:r>
            <a:r>
              <a:rPr lang="en-US" altLang="ko-KR" sz="15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15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F39CC-C521-984F-16EB-EE324A6A80D1}"/>
              </a:ext>
            </a:extLst>
          </p:cNvPr>
          <p:cNvSpPr txBox="1"/>
          <p:nvPr/>
        </p:nvSpPr>
        <p:spPr>
          <a:xfrm>
            <a:off x="4382575" y="1657298"/>
            <a:ext cx="462026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3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CCTV </a:t>
            </a:r>
            <a:r>
              <a:rPr lang="ko-KR" altLang="en-US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영상이나 감시 카메라의 데이터를 실시간으로 처리하여</a:t>
            </a:r>
            <a:r>
              <a:rPr lang="en-US" altLang="ko-KR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ko-KR" altLang="en-US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사람이 취하는 행동을 즉각적으로 탐지</a:t>
            </a:r>
            <a:endParaRPr lang="en-US" altLang="ko-KR" sz="13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3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5AFB31-1B7C-756A-E10F-34B91FD24833}"/>
              </a:ext>
            </a:extLst>
          </p:cNvPr>
          <p:cNvSpPr/>
          <p:nvPr/>
        </p:nvSpPr>
        <p:spPr>
          <a:xfrm>
            <a:off x="480915" y="3513112"/>
            <a:ext cx="3491010" cy="2223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0" cap="rnd">
            <a:solidFill>
              <a:schemeClr val="bg1">
                <a:lumMod val="95000"/>
              </a:schemeClr>
            </a:solidFill>
            <a:round/>
          </a:ln>
          <a:effectLst>
            <a:outerShdw blurRad="50800" dist="50800" dir="5400000" algn="ctr" rotWithShape="0">
              <a:schemeClr val="bg2"/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36041-056F-6B6E-1D78-35EF79BC6E32}"/>
              </a:ext>
            </a:extLst>
          </p:cNvPr>
          <p:cNvSpPr txBox="1"/>
          <p:nvPr/>
        </p:nvSpPr>
        <p:spPr>
          <a:xfrm>
            <a:off x="432636" y="3247709"/>
            <a:ext cx="324588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 </a:t>
            </a:r>
            <a:r>
              <a:rPr lang="en-US" altLang="ko-KR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</a:p>
          <a:p>
            <a:endParaRPr lang="en-US" altLang="ko-KR" sz="17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5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 동작 감지</a:t>
            </a:r>
            <a:endParaRPr lang="en-US" altLang="ko-KR" sz="15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0BC6FF-9823-A171-1FA2-28EBBF5722A7}"/>
              </a:ext>
            </a:extLst>
          </p:cNvPr>
          <p:cNvSpPr txBox="1"/>
          <p:nvPr/>
        </p:nvSpPr>
        <p:spPr>
          <a:xfrm>
            <a:off x="4382575" y="3409901"/>
            <a:ext cx="46202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사람이 위험한 행동을 했을 때</a:t>
            </a:r>
            <a:r>
              <a:rPr lang="en-US" altLang="ko-KR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정확하게 인식하고 경고</a:t>
            </a:r>
            <a:endParaRPr lang="en-US" altLang="ko-KR" sz="13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할</a:t>
            </a:r>
            <a:r>
              <a:rPr lang="en-US" altLang="ko-KR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 있는 기능 추가</a:t>
            </a:r>
            <a:endParaRPr lang="en-US" altLang="ko-KR" sz="13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79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160F998-AE2E-D05D-175F-C70428E52310}"/>
              </a:ext>
            </a:extLst>
          </p:cNvPr>
          <p:cNvSpPr/>
          <p:nvPr/>
        </p:nvSpPr>
        <p:spPr>
          <a:xfrm>
            <a:off x="0" y="351792"/>
            <a:ext cx="9144000" cy="569344"/>
          </a:xfrm>
          <a:prstGeom prst="rect">
            <a:avLst/>
          </a:prstGeom>
          <a:gradFill flip="none" rotWithShape="1">
            <a:gsLst>
              <a:gs pos="19000">
                <a:schemeClr val="bg1">
                  <a:lumMod val="95000"/>
                </a:schemeClr>
              </a:gs>
              <a:gs pos="77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AB625-87DE-E7FC-4CC1-67DCF606C7B5}"/>
              </a:ext>
            </a:extLst>
          </p:cNvPr>
          <p:cNvSpPr txBox="1"/>
          <p:nvPr/>
        </p:nvSpPr>
        <p:spPr>
          <a:xfrm>
            <a:off x="0" y="404471"/>
            <a:ext cx="3971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22FF08-8167-ED80-4483-0483DB581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90" y="1670655"/>
            <a:ext cx="6592220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8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574847-8D60-55FC-6B91-1E82373A459B}"/>
              </a:ext>
            </a:extLst>
          </p:cNvPr>
          <p:cNvSpPr/>
          <p:nvPr/>
        </p:nvSpPr>
        <p:spPr>
          <a:xfrm>
            <a:off x="0" y="339090"/>
            <a:ext cx="9143999" cy="569343"/>
          </a:xfrm>
          <a:prstGeom prst="rect">
            <a:avLst/>
          </a:prstGeom>
          <a:gradFill flip="none" rotWithShape="1">
            <a:gsLst>
              <a:gs pos="47000">
                <a:srgbClr val="003399"/>
              </a:gs>
              <a:gs pos="19000">
                <a:schemeClr val="accent1">
                  <a:lumMod val="20000"/>
                  <a:lumOff val="80000"/>
                </a:schemeClr>
              </a:gs>
              <a:gs pos="77000">
                <a:srgbClr val="00006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377358-D407-0D2B-27D5-AA82CA2F56FD}"/>
              </a:ext>
            </a:extLst>
          </p:cNvPr>
          <p:cNvSpPr txBox="1"/>
          <p:nvPr/>
        </p:nvSpPr>
        <p:spPr>
          <a:xfrm>
            <a:off x="0" y="404471"/>
            <a:ext cx="3971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개발진행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FDDF7-4B75-32B5-B33A-7BA0528D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8" y="1310128"/>
            <a:ext cx="5952164" cy="46140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89563B-1067-B9B5-CED3-6224764B55B3}"/>
              </a:ext>
            </a:extLst>
          </p:cNvPr>
          <p:cNvSpPr/>
          <p:nvPr/>
        </p:nvSpPr>
        <p:spPr>
          <a:xfrm>
            <a:off x="108168" y="2908570"/>
            <a:ext cx="2391841" cy="787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D61497E-2792-32A2-9B4A-6304FEF5640F}"/>
              </a:ext>
            </a:extLst>
          </p:cNvPr>
          <p:cNvSpPr/>
          <p:nvPr/>
        </p:nvSpPr>
        <p:spPr>
          <a:xfrm>
            <a:off x="2500009" y="3144465"/>
            <a:ext cx="3647872" cy="3161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5077F1-E2AB-BEB6-D0FA-C7012EF95CA9}"/>
              </a:ext>
            </a:extLst>
          </p:cNvPr>
          <p:cNvSpPr/>
          <p:nvPr/>
        </p:nvSpPr>
        <p:spPr>
          <a:xfrm>
            <a:off x="6926175" y="2954282"/>
            <a:ext cx="1302329" cy="3803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0" cap="rnd">
            <a:solidFill>
              <a:srgbClr val="FFC000"/>
            </a:solidFill>
            <a:round/>
          </a:ln>
          <a:effectLst>
            <a:outerShdw blurRad="50800" dist="50800" dir="5400000" algn="ctr" rotWithShape="0">
              <a:schemeClr val="bg2"/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모델명 및</a:t>
            </a:r>
            <a:endParaRPr lang="en-US" altLang="ko-KR" sz="15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정밀도 설정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E0B1F-CEFE-C1E6-ADF1-9C4CD69A00E6}"/>
              </a:ext>
            </a:extLst>
          </p:cNvPr>
          <p:cNvSpPr txBox="1"/>
          <p:nvPr/>
        </p:nvSpPr>
        <p:spPr>
          <a:xfrm>
            <a:off x="6273244" y="4133596"/>
            <a:ext cx="391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FR16-INT8</a:t>
            </a:r>
          </a:p>
          <a:p>
            <a:r>
              <a:rPr lang="ko-KR" alt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빠른 처리속도를 위한 저정밀도</a:t>
            </a:r>
          </a:p>
        </p:txBody>
      </p:sp>
    </p:spTree>
    <p:extLst>
      <p:ext uri="{BB962C8B-B14F-4D97-AF65-F5344CB8AC3E}">
        <p14:creationId xmlns:p14="http://schemas.microsoft.com/office/powerpoint/2010/main" val="124868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574847-8D60-55FC-6B91-1E82373A459B}"/>
              </a:ext>
            </a:extLst>
          </p:cNvPr>
          <p:cNvSpPr/>
          <p:nvPr/>
        </p:nvSpPr>
        <p:spPr>
          <a:xfrm>
            <a:off x="0" y="339090"/>
            <a:ext cx="9143999" cy="569343"/>
          </a:xfrm>
          <a:prstGeom prst="rect">
            <a:avLst/>
          </a:prstGeom>
          <a:gradFill flip="none" rotWithShape="1">
            <a:gsLst>
              <a:gs pos="47000">
                <a:srgbClr val="003399"/>
              </a:gs>
              <a:gs pos="19000">
                <a:schemeClr val="accent1">
                  <a:lumMod val="20000"/>
                  <a:lumOff val="80000"/>
                </a:schemeClr>
              </a:gs>
              <a:gs pos="77000">
                <a:srgbClr val="00006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377358-D407-0D2B-27D5-AA82CA2F56FD}"/>
              </a:ext>
            </a:extLst>
          </p:cNvPr>
          <p:cNvSpPr txBox="1"/>
          <p:nvPr/>
        </p:nvSpPr>
        <p:spPr>
          <a:xfrm>
            <a:off x="0" y="404471"/>
            <a:ext cx="3971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개발진행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033DC3-9A72-CDC9-A7E0-A316A2128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4" y="1107257"/>
            <a:ext cx="6248758" cy="51087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A15151C-63E9-FFB4-40EB-A24174406EC5}"/>
              </a:ext>
            </a:extLst>
          </p:cNvPr>
          <p:cNvSpPr/>
          <p:nvPr/>
        </p:nvSpPr>
        <p:spPr>
          <a:xfrm>
            <a:off x="190954" y="1107257"/>
            <a:ext cx="4050306" cy="787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8C4F5E-C809-75D1-632D-0635D49B930D}"/>
              </a:ext>
            </a:extLst>
          </p:cNvPr>
          <p:cNvSpPr/>
          <p:nvPr/>
        </p:nvSpPr>
        <p:spPr>
          <a:xfrm>
            <a:off x="190953" y="1895198"/>
            <a:ext cx="4050307" cy="266707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C83DAC1-1DCA-AAE0-D8EF-6B82CF093BB6}"/>
              </a:ext>
            </a:extLst>
          </p:cNvPr>
          <p:cNvSpPr/>
          <p:nvPr/>
        </p:nvSpPr>
        <p:spPr>
          <a:xfrm>
            <a:off x="4241260" y="1321563"/>
            <a:ext cx="2198452" cy="3161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DF505-CE0F-FA65-96DD-19DEF3A4C965}"/>
              </a:ext>
            </a:extLst>
          </p:cNvPr>
          <p:cNvSpPr txBox="1"/>
          <p:nvPr/>
        </p:nvSpPr>
        <p:spPr>
          <a:xfrm>
            <a:off x="6439712" y="850747"/>
            <a:ext cx="39105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초기값 설정</a:t>
            </a:r>
            <a:endParaRPr lang="en-US" altLang="ko-KR" sz="16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threshold</a:t>
            </a:r>
            <a:r>
              <a:rPr lang="ko-KR" alt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통해 민감도 설정</a:t>
            </a:r>
            <a:endParaRPr lang="en-US" altLang="ko-KR" sz="16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낮을 수록 민감</a:t>
            </a:r>
            <a:endParaRPr lang="en-US" altLang="ko-KR" sz="16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6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움직임이 빠르다고 판단하는</a:t>
            </a:r>
            <a:r>
              <a:rPr lang="en-US" altLang="ko-KR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r>
              <a:rPr lang="ko-KR" altLang="en-US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기준 거리</a:t>
            </a:r>
            <a:r>
              <a:rPr lang="en-US" altLang="ko-KR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(※</a:t>
            </a:r>
            <a:r>
              <a:rPr lang="ko-KR" altLang="en-US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픽셀 단위 측정</a:t>
            </a:r>
            <a:r>
              <a:rPr lang="en-US" altLang="ko-KR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61D2319-EE7D-26C1-38A7-06552F5AC9CC}"/>
              </a:ext>
            </a:extLst>
          </p:cNvPr>
          <p:cNvSpPr/>
          <p:nvPr/>
        </p:nvSpPr>
        <p:spPr>
          <a:xfrm>
            <a:off x="4182893" y="3270925"/>
            <a:ext cx="2198452" cy="31614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4BBA6-86DF-DB42-D77A-BADE5D16E753}"/>
              </a:ext>
            </a:extLst>
          </p:cNvPr>
          <p:cNvSpPr txBox="1"/>
          <p:nvPr/>
        </p:nvSpPr>
        <p:spPr>
          <a:xfrm>
            <a:off x="6439712" y="3263909"/>
            <a:ext cx="2879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현재 포즈와 이전 포즈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5FF91-BFBA-464A-4F38-74DA7F8C1B9F}"/>
              </a:ext>
            </a:extLst>
          </p:cNvPr>
          <p:cNvSpPr/>
          <p:nvPr/>
        </p:nvSpPr>
        <p:spPr>
          <a:xfrm>
            <a:off x="208609" y="4562271"/>
            <a:ext cx="6231103" cy="128294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AFE6A-AB3D-80B7-C7FA-9BD98551FB0E}"/>
              </a:ext>
            </a:extLst>
          </p:cNvPr>
          <p:cNvSpPr txBox="1"/>
          <p:nvPr/>
        </p:nvSpPr>
        <p:spPr>
          <a:xfrm>
            <a:off x="6535188" y="5035303"/>
            <a:ext cx="2879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00B050"/>
                </a:solidFill>
              </a:rPr>
              <a:t>경고 메시지 출력</a:t>
            </a:r>
          </a:p>
        </p:txBody>
      </p:sp>
    </p:spTree>
    <p:extLst>
      <p:ext uri="{BB962C8B-B14F-4D97-AF65-F5344CB8AC3E}">
        <p14:creationId xmlns:p14="http://schemas.microsoft.com/office/powerpoint/2010/main" val="3377222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574847-8D60-55FC-6B91-1E82373A459B}"/>
              </a:ext>
            </a:extLst>
          </p:cNvPr>
          <p:cNvSpPr/>
          <p:nvPr/>
        </p:nvSpPr>
        <p:spPr>
          <a:xfrm>
            <a:off x="0" y="339090"/>
            <a:ext cx="9143999" cy="569343"/>
          </a:xfrm>
          <a:prstGeom prst="rect">
            <a:avLst/>
          </a:prstGeom>
          <a:gradFill flip="none" rotWithShape="1">
            <a:gsLst>
              <a:gs pos="47000">
                <a:srgbClr val="003399"/>
              </a:gs>
              <a:gs pos="19000">
                <a:schemeClr val="accent1">
                  <a:lumMod val="20000"/>
                  <a:lumOff val="80000"/>
                </a:schemeClr>
              </a:gs>
              <a:gs pos="77000">
                <a:srgbClr val="00006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377358-D407-0D2B-27D5-AA82CA2F56FD}"/>
              </a:ext>
            </a:extLst>
          </p:cNvPr>
          <p:cNvSpPr txBox="1"/>
          <p:nvPr/>
        </p:nvSpPr>
        <p:spPr>
          <a:xfrm>
            <a:off x="0" y="404471"/>
            <a:ext cx="3971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3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개발진행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4AF6EE-44B3-1371-8F68-C79F5FF4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5" y="1281208"/>
            <a:ext cx="3972479" cy="23666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C348CDD-092D-3926-6E1B-5CC349EAC808}"/>
              </a:ext>
            </a:extLst>
          </p:cNvPr>
          <p:cNvSpPr/>
          <p:nvPr/>
        </p:nvSpPr>
        <p:spPr>
          <a:xfrm>
            <a:off x="280305" y="1281208"/>
            <a:ext cx="4050306" cy="3530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AB457-9529-5B4C-B120-3CEFAB2ECA51}"/>
              </a:ext>
            </a:extLst>
          </p:cNvPr>
          <p:cNvSpPr txBox="1"/>
          <p:nvPr/>
        </p:nvSpPr>
        <p:spPr>
          <a:xfrm>
            <a:off x="4338618" y="1311082"/>
            <a:ext cx="2081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처리시간 저장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3ED9F6-8DAA-D888-BA15-AFB00D0085C4}"/>
              </a:ext>
            </a:extLst>
          </p:cNvPr>
          <p:cNvSpPr/>
          <p:nvPr/>
        </p:nvSpPr>
        <p:spPr>
          <a:xfrm>
            <a:off x="288312" y="1819987"/>
            <a:ext cx="4050306" cy="6445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9CDA5-CD50-F2D1-7096-1A117231DE24}"/>
              </a:ext>
            </a:extLst>
          </p:cNvPr>
          <p:cNvSpPr txBox="1"/>
          <p:nvPr/>
        </p:nvSpPr>
        <p:spPr>
          <a:xfrm>
            <a:off x="4346625" y="1980680"/>
            <a:ext cx="3972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최근 </a:t>
            </a:r>
            <a:r>
              <a:rPr lang="en-US" altLang="ko-KR" sz="1500" b="1"/>
              <a:t>200</a:t>
            </a:r>
            <a:r>
              <a:rPr lang="ko-KR" altLang="en-US" sz="1500" b="1"/>
              <a:t>프레임의 처리 시간만 유지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A82E2-2691-AD88-BAC9-7A19FCC6B795}"/>
              </a:ext>
            </a:extLst>
          </p:cNvPr>
          <p:cNvSpPr/>
          <p:nvPr/>
        </p:nvSpPr>
        <p:spPr>
          <a:xfrm>
            <a:off x="288312" y="3071896"/>
            <a:ext cx="4050306" cy="6445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C5BD8E-BBE0-DB03-2C1A-8BF705E1875F}"/>
              </a:ext>
            </a:extLst>
          </p:cNvPr>
          <p:cNvSpPr txBox="1"/>
          <p:nvPr/>
        </p:nvSpPr>
        <p:spPr>
          <a:xfrm>
            <a:off x="4346625" y="3099035"/>
            <a:ext cx="4661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평균 처리 시간 계산</a:t>
            </a:r>
            <a:r>
              <a:rPr lang="en-US" altLang="ko-KR" sz="1500" b="1"/>
              <a:t>,</a:t>
            </a:r>
          </a:p>
          <a:p>
            <a:r>
              <a:rPr lang="ko-KR" altLang="en-US" sz="1500" b="1"/>
              <a:t>초당 프레임 수 계산</a:t>
            </a:r>
            <a:endParaRPr lang="en-US" altLang="ko-KR" sz="1500" b="1"/>
          </a:p>
          <a:p>
            <a:r>
              <a:rPr lang="en-US" altLang="ko-KR" sz="1500" b="1"/>
              <a:t>(※</a:t>
            </a:r>
            <a:r>
              <a:rPr lang="ko-KR" altLang="en-US" sz="1500" b="1"/>
              <a:t>처리 시간이 짧을 수록 </a:t>
            </a:r>
            <a:r>
              <a:rPr lang="en-US" altLang="ko-KR" sz="1500" b="1"/>
              <a:t>FPS</a:t>
            </a:r>
            <a:r>
              <a:rPr lang="ko-KR" altLang="en-US" sz="1500" b="1"/>
              <a:t>높아지고 모델의 성능이      </a:t>
            </a:r>
            <a:endParaRPr lang="en-US" altLang="ko-KR" sz="1500" b="1"/>
          </a:p>
          <a:p>
            <a:r>
              <a:rPr lang="en-US" altLang="ko-KR" sz="1500" b="1"/>
              <a:t>      </a:t>
            </a:r>
            <a:r>
              <a:rPr lang="ko-KR" altLang="en-US" sz="1500" b="1"/>
              <a:t>빠름을 나타냄 </a:t>
            </a:r>
          </a:p>
        </p:txBody>
      </p:sp>
    </p:spTree>
    <p:extLst>
      <p:ext uri="{BB962C8B-B14F-4D97-AF65-F5344CB8AC3E}">
        <p14:creationId xmlns:p14="http://schemas.microsoft.com/office/powerpoint/2010/main" val="2098234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</TotalTime>
  <Words>451</Words>
  <Application>Microsoft Office PowerPoint</Application>
  <PresentationFormat>화면 슬라이드 쇼(4:3)</PresentationFormat>
  <Paragraphs>114</Paragraphs>
  <Slides>13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나눔고딕</vt:lpstr>
      <vt:lpstr>나눔고딕 ExtraBold</vt:lpstr>
      <vt:lpstr>맑은 고딕</vt:lpstr>
      <vt:lpstr>맑은 고딕 bold</vt:lpstr>
      <vt:lpstr>Aptos</vt:lpstr>
      <vt:lpstr>Aptos Display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명근 조</dc:creator>
  <cp:lastModifiedBy>인혁 박</cp:lastModifiedBy>
  <cp:revision>20</cp:revision>
  <dcterms:created xsi:type="dcterms:W3CDTF">2024-08-30T13:02:26Z</dcterms:created>
  <dcterms:modified xsi:type="dcterms:W3CDTF">2024-09-26T21:50:24Z</dcterms:modified>
</cp:coreProperties>
</file>